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5"/>
  </p:notesMasterIdLst>
  <p:sldIdLst>
    <p:sldId id="256" r:id="rId3"/>
    <p:sldId id="257" r:id="rId4"/>
    <p:sldId id="278" r:id="rId5"/>
    <p:sldId id="258" r:id="rId6"/>
    <p:sldId id="277" r:id="rId7"/>
    <p:sldId id="259" r:id="rId8"/>
    <p:sldId id="260" r:id="rId9"/>
    <p:sldId id="261" r:id="rId10"/>
    <p:sldId id="276" r:id="rId11"/>
    <p:sldId id="284" r:id="rId12"/>
    <p:sldId id="264" r:id="rId13"/>
    <p:sldId id="286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 xmlns:mv="urn:schemas-microsoft-com:mac:vml" xmlns:mc="http://schemas.openxmlformats.org/markup-compatibility/2006">
          <a:srgbClr val="FF0000"/>
        </p14:laserClr>
      </p:ext>
      <p:ext uri="{2FDB2607-1784-4EEB-B798-7EB5836EED8A}">
        <p14:showMediaCtrls xmlns="" xmlns:p14="http://schemas.microsoft.com/office/powerpoint/2010/main" xmlns:mv="urn:schemas-microsoft-com:mac:vml" xmlns:mc="http://schemas.openxmlformats.org/markup-compatibility/2006" val="1"/>
      </p:ext>
    </p:extLst>
  </p:showPr>
  <p:extLst>
    <p:ext uri="{E76CE94A-603C-4142-B9EB-6D1370010A27}">
      <p14:discardImageEditData xmlns="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19" autoAdjust="0"/>
    <p:restoredTop sz="94660"/>
  </p:normalViewPr>
  <p:slideViewPr>
    <p:cSldViewPr>
      <p:cViewPr>
        <p:scale>
          <a:sx n="80" d="100"/>
          <a:sy n="80" d="100"/>
        </p:scale>
        <p:origin x="-133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9" d="100"/>
          <a:sy n="89" d="100"/>
        </p:scale>
        <p:origin x="-2286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0CF0CD-F4DF-4668-B2F1-4815EE4DDBAF}" type="datetimeFigureOut">
              <a:rPr lang="fr-FR" smtClean="0"/>
              <a:pPr/>
              <a:t>04/11/2016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B187CC-E53F-4A4C-9D08-55C85541ECC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823207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EA6DC-3833-4DCE-8EC7-50088F08FFA7}" type="datetimeFigureOut">
              <a:rPr lang="fr-FR" smtClean="0"/>
              <a:pPr/>
              <a:t>04/11/2016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F0755-65BF-4B59-A351-C8CC0CF26B2B}" type="slidenum">
              <a:rPr lang="fr-FR" smtClean="0"/>
              <a:pPr/>
              <a:t>‹N°›</a:t>
            </a:fld>
            <a:endParaRPr lang="fr-FR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555776" y="188640"/>
          <a:ext cx="3672408" cy="719965"/>
        </p:xfrm>
        <a:graphic>
          <a:graphicData uri="http://schemas.openxmlformats.org/presentationml/2006/ole">
            <p:oleObj spid="_x0000_s1036" name="Picture" r:id="rId3" imgW="5744160" imgH="1143720" progId="Word.Picture.8">
              <p:embed/>
            </p:oleObj>
          </a:graphicData>
        </a:graphic>
      </p:graphicFrame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EA6DC-3833-4DCE-8EC7-50088F08FFA7}" type="datetimeFigureOut">
              <a:rPr lang="fr-FR" smtClean="0"/>
              <a:pPr/>
              <a:t>04/11/2016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Session 2013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fr-FR" dirty="0" err="1" smtClean="0"/>
              <a:t>A+M</a:t>
            </a:r>
            <a:r>
              <a:rPr lang="fr-FR" dirty="0" smtClean="0"/>
              <a:t> </a:t>
            </a:r>
            <a:r>
              <a:rPr lang="fr-FR" dirty="0" err="1" smtClean="0"/>
              <a:t>LP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350109"/>
            <a:ext cx="2411760" cy="481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 7" descr="iconestepriscille.jpg"/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100392" y="6165304"/>
            <a:ext cx="564654" cy="5509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EA6DC-3833-4DCE-8EC7-50088F08FFA7}" type="datetimeFigureOut">
              <a:rPr lang="fr-FR" smtClean="0"/>
              <a:pPr/>
              <a:t>04/11/2016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F0755-65BF-4B59-A351-C8CC0CF26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EA6DC-3833-4DCE-8EC7-50088F08FFA7}" type="datetimeFigureOut">
              <a:rPr lang="fr-FR" smtClean="0"/>
              <a:pPr/>
              <a:t>04/11/2016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F0755-65BF-4B59-A351-C8CC0CF26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EA6DC-3833-4DCE-8EC7-50088F08FFA7}" type="datetimeFigureOut">
              <a:rPr lang="fr-FR" smtClean="0"/>
              <a:pPr/>
              <a:t>04/11/2016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F0755-65BF-4B59-A351-C8CC0CF26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EA6DC-3833-4DCE-8EC7-50088F08FFA7}" type="datetimeFigureOut">
              <a:rPr lang="fr-FR" smtClean="0"/>
              <a:pPr/>
              <a:t>04/11/2016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F0755-65BF-4B59-A351-C8CC0CF26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EA6DC-3833-4DCE-8EC7-50088F08FFA7}" type="datetimeFigureOut">
              <a:rPr lang="fr-FR" smtClean="0"/>
              <a:pPr/>
              <a:t>04/11/2016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F0755-65BF-4B59-A351-C8CC0CF26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EA6DC-3833-4DCE-8EC7-50088F08FFA7}" type="datetimeFigureOut">
              <a:rPr lang="fr-FR" smtClean="0"/>
              <a:pPr/>
              <a:t>04/11/2016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F0755-65BF-4B59-A351-C8CC0CF26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EA6DC-3833-4DCE-8EC7-50088F08FFA7}" type="datetimeFigureOut">
              <a:rPr lang="fr-FR" smtClean="0"/>
              <a:pPr/>
              <a:t>04/11/2016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F0755-65BF-4B59-A351-C8CC0CF26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EA6DC-3833-4DCE-8EC7-50088F08FFA7}" type="datetimeFigureOut">
              <a:rPr lang="fr-FR" smtClean="0"/>
              <a:pPr/>
              <a:t>04/11/2016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F0755-65BF-4B59-A351-C8CC0CF26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EA6DC-3833-4DCE-8EC7-50088F08FFA7}" type="datetimeFigureOut">
              <a:rPr lang="fr-FR" smtClean="0"/>
              <a:pPr/>
              <a:t>04/11/2016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F0755-65BF-4B59-A351-C8CC0CF26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EA6DC-3833-4DCE-8EC7-50088F08FFA7}" type="datetimeFigureOut">
              <a:rPr lang="fr-FR" smtClean="0"/>
              <a:pPr/>
              <a:t>04/11/2016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F0755-65BF-4B59-A351-C8CC0CF26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D8EA-9AF3-433D-A1E9-A94FFCCB4995}" type="datetimeFigureOut">
              <a:rPr lang="fr-FR" smtClean="0"/>
              <a:pPr/>
              <a:t>04/11/2016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D11ED-551F-429B-963A-370EFE6A596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D8EA-9AF3-433D-A1E9-A94FFCCB4995}" type="datetimeFigureOut">
              <a:rPr lang="fr-FR" smtClean="0"/>
              <a:pPr/>
              <a:t>04/11/2016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D11ED-551F-429B-963A-370EFE6A596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D8EA-9AF3-433D-A1E9-A94FFCCB4995}" type="datetimeFigureOut">
              <a:rPr lang="fr-FR" smtClean="0"/>
              <a:pPr/>
              <a:t>04/11/2016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D11ED-551F-429B-963A-370EFE6A596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D8EA-9AF3-433D-A1E9-A94FFCCB4995}" type="datetimeFigureOut">
              <a:rPr lang="fr-FR" smtClean="0"/>
              <a:pPr/>
              <a:t>04/11/2016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D11ED-551F-429B-963A-370EFE6A596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D8EA-9AF3-433D-A1E9-A94FFCCB4995}" type="datetimeFigureOut">
              <a:rPr lang="fr-FR" smtClean="0"/>
              <a:pPr/>
              <a:t>04/11/2016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D11ED-551F-429B-963A-370EFE6A596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D8EA-9AF3-433D-A1E9-A94FFCCB4995}" type="datetimeFigureOut">
              <a:rPr lang="fr-FR" smtClean="0"/>
              <a:pPr/>
              <a:t>04/11/2016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D11ED-551F-429B-963A-370EFE6A596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D8EA-9AF3-433D-A1E9-A94FFCCB4995}" type="datetimeFigureOut">
              <a:rPr lang="fr-FR" smtClean="0"/>
              <a:pPr/>
              <a:t>04/11/2016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D11ED-551F-429B-963A-370EFE6A596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D8EA-9AF3-433D-A1E9-A94FFCCB4995}" type="datetimeFigureOut">
              <a:rPr lang="fr-FR" smtClean="0"/>
              <a:pPr/>
              <a:t>04/11/2016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D11ED-551F-429B-963A-370EFE6A596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D8EA-9AF3-433D-A1E9-A94FFCCB4995}" type="datetimeFigureOut">
              <a:rPr lang="fr-FR" smtClean="0"/>
              <a:pPr/>
              <a:t>04/11/2016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D11ED-551F-429B-963A-370EFE6A596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D8EA-9AF3-433D-A1E9-A94FFCCB4995}" type="datetimeFigureOut">
              <a:rPr lang="fr-FR" smtClean="0"/>
              <a:pPr/>
              <a:t>04/11/2016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D11ED-551F-429B-963A-370EFE6A596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D8EA-9AF3-433D-A1E9-A94FFCCB4995}" type="datetimeFigureOut">
              <a:rPr lang="fr-FR" smtClean="0"/>
              <a:pPr/>
              <a:t>04/11/2016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D11ED-551F-429B-963A-370EFE6A596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FEA6DC-3833-4DCE-8EC7-50088F08FFA7}" type="datetimeFigureOut">
              <a:rPr lang="fr-FR" smtClean="0"/>
              <a:pPr/>
              <a:t>04/11/2016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F0755-65BF-4B59-A351-C8CC0CF26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DD8EA-9AF3-433D-A1E9-A94FFCCB4995}" type="datetimeFigureOut">
              <a:rPr lang="fr-FR" smtClean="0"/>
              <a:pPr/>
              <a:t>04/11/2016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D11ED-551F-429B-963A-370EFE6A596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67544" y="2204864"/>
            <a:ext cx="8424936" cy="1512168"/>
          </a:xfrm>
        </p:spPr>
        <p:txBody>
          <a:bodyPr>
            <a:noAutofit/>
          </a:bodyPr>
          <a:lstStyle/>
          <a:p>
            <a:pPr algn="just"/>
            <a:r>
              <a:rPr lang="fr-FR" sz="4400" dirty="0" smtClean="0">
                <a:solidFill>
                  <a:srgbClr val="FF0000"/>
                </a:solidFill>
              </a:rPr>
              <a:t>L’ÉVANGÉLISATION </a:t>
            </a:r>
            <a:r>
              <a:rPr lang="fr-FR" sz="4400" dirty="0" smtClean="0">
                <a:solidFill>
                  <a:srgbClr val="FF0000"/>
                </a:solidFill>
              </a:rPr>
              <a:t>R</a:t>
            </a:r>
            <a:r>
              <a:rPr lang="fr-FR" sz="4400" dirty="0" smtClean="0">
                <a:solidFill>
                  <a:srgbClr val="FF0000"/>
                </a:solidFill>
              </a:rPr>
              <a:t>ELATIONNELLE</a:t>
            </a:r>
            <a:endParaRPr lang="fr-FR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296144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fr-FR" sz="3200" b="1" dirty="0" smtClean="0">
                <a:solidFill>
                  <a:schemeClr val="accent2">
                    <a:lumMod val="75000"/>
                  </a:schemeClr>
                </a:solidFill>
              </a:rPr>
              <a:t>Différents profils </a:t>
            </a:r>
            <a:r>
              <a:rPr lang="fr-FR" sz="3200" b="1" dirty="0" smtClean="0">
                <a:solidFill>
                  <a:schemeClr val="accent2">
                    <a:lumMod val="75000"/>
                  </a:schemeClr>
                </a:solidFill>
              </a:rPr>
              <a:t>d’évangélisateurs Une </a:t>
            </a:r>
            <a:r>
              <a:rPr lang="fr-FR" sz="3200" b="1" dirty="0" smtClean="0">
                <a:solidFill>
                  <a:schemeClr val="accent2">
                    <a:lumMod val="75000"/>
                  </a:schemeClr>
                </a:solidFill>
              </a:rPr>
              <a:t>seule mission : pêcher des âmes</a:t>
            </a:r>
            <a:endParaRPr lang="fr-FR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464496"/>
          </a:xfrm>
        </p:spPr>
        <p:txBody>
          <a:bodyPr>
            <a:normAutofit/>
          </a:bodyPr>
          <a:lstStyle/>
          <a:p>
            <a:endParaRPr lang="fr-FR" sz="2800" dirty="0" smtClean="0"/>
          </a:p>
          <a:p>
            <a:r>
              <a:rPr lang="fr-FR" sz="2800" dirty="0" smtClean="0"/>
              <a:t>L’Église </a:t>
            </a:r>
            <a:r>
              <a:rPr lang="fr-FR" sz="2800" dirty="0"/>
              <a:t>est créée pour poursuivre la mission du Christ </a:t>
            </a:r>
            <a:r>
              <a:rPr lang="fr-FR" sz="2800" dirty="0" smtClean="0"/>
              <a:t>et faire des disciples</a:t>
            </a:r>
          </a:p>
          <a:p>
            <a:r>
              <a:rPr lang="fr-FR" sz="2800" dirty="0" smtClean="0"/>
              <a:t>L’Église est une communauté de personnes en interaction </a:t>
            </a:r>
            <a:r>
              <a:rPr lang="fr-FR" sz="2800" dirty="0" smtClean="0"/>
              <a:t>constante</a:t>
            </a:r>
            <a:endParaRPr lang="fr-FR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r>
              <a:rPr lang="fr-FR" sz="3200" b="1" dirty="0" smtClean="0">
                <a:solidFill>
                  <a:schemeClr val="accent2">
                    <a:lumMod val="75000"/>
                  </a:schemeClr>
                </a:solidFill>
              </a:rPr>
              <a:t>Différents profils </a:t>
            </a:r>
            <a:r>
              <a:rPr lang="fr-FR" sz="3200" b="1" dirty="0" smtClean="0">
                <a:solidFill>
                  <a:schemeClr val="accent2">
                    <a:lumMod val="75000"/>
                  </a:schemeClr>
                </a:solidFill>
              </a:rPr>
              <a:t>d’évangélisateurs Une </a:t>
            </a:r>
            <a:r>
              <a:rPr lang="fr-FR" sz="3200" b="1" dirty="0" smtClean="0">
                <a:solidFill>
                  <a:schemeClr val="accent2">
                    <a:lumMod val="75000"/>
                  </a:schemeClr>
                </a:solidFill>
              </a:rPr>
              <a:t>seule mission : pêcher des âmes</a:t>
            </a:r>
            <a:endParaRPr lang="fr-FR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38600"/>
          </a:xfrm>
        </p:spPr>
        <p:txBody>
          <a:bodyPr>
            <a:normAutofit/>
          </a:bodyPr>
          <a:lstStyle/>
          <a:p>
            <a:r>
              <a:rPr lang="fr-FR" dirty="0" smtClean="0"/>
              <a:t>Chaque baptisé est façonné par Dieu </a:t>
            </a:r>
          </a:p>
          <a:p>
            <a:pPr lvl="1"/>
            <a:r>
              <a:rPr lang="fr-FR" dirty="0" smtClean="0"/>
              <a:t>Par sa personnalité</a:t>
            </a:r>
          </a:p>
          <a:p>
            <a:pPr lvl="1"/>
            <a:r>
              <a:rPr lang="fr-FR" dirty="0" smtClean="0"/>
              <a:t>Par son histoire</a:t>
            </a:r>
          </a:p>
          <a:p>
            <a:pPr lvl="1"/>
            <a:r>
              <a:rPr lang="fr-FR" dirty="0" smtClean="0"/>
              <a:t>Par son cheminement</a:t>
            </a:r>
          </a:p>
          <a:p>
            <a:pPr lvl="1"/>
            <a:r>
              <a:rPr lang="fr-FR" dirty="0" smtClean="0"/>
              <a:t>Par ses talents</a:t>
            </a:r>
          </a:p>
          <a:p>
            <a:pPr lvl="1"/>
            <a:r>
              <a:rPr lang="fr-FR" dirty="0" smtClean="0"/>
              <a:t>Par les charismes reçus</a:t>
            </a:r>
          </a:p>
          <a:p>
            <a:pPr lvl="1"/>
            <a:r>
              <a:rPr lang="fr-FR" dirty="0" smtClean="0"/>
              <a:t>Par son mode de relation privilégiée avec Dieu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Autofit/>
          </a:bodyPr>
          <a:lstStyle/>
          <a:p>
            <a:r>
              <a:rPr lang="fr-FR" sz="3200" b="1" dirty="0" smtClean="0">
                <a:solidFill>
                  <a:schemeClr val="accent2">
                    <a:lumMod val="75000"/>
                  </a:schemeClr>
                </a:solidFill>
              </a:rPr>
              <a:t>L’évangélisation passe par la relation</a:t>
            </a:r>
            <a:endParaRPr lang="fr-FR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sz="2800" dirty="0" smtClean="0"/>
          </a:p>
          <a:p>
            <a:r>
              <a:rPr lang="fr-FR" sz="2800" dirty="0" smtClean="0"/>
              <a:t>Un </a:t>
            </a:r>
            <a:r>
              <a:rPr lang="fr-FR" sz="2800" dirty="0" smtClean="0"/>
              <a:t>chrétien ne s’est pas « fait tout seul »</a:t>
            </a:r>
          </a:p>
          <a:p>
            <a:r>
              <a:rPr lang="fr-FR" sz="2800" dirty="0" smtClean="0"/>
              <a:t>Chacun est sensible à un mode d’approche différent</a:t>
            </a:r>
          </a:p>
          <a:p>
            <a:r>
              <a:rPr lang="fr-FR" sz="2800" dirty="0" smtClean="0"/>
              <a:t>Les événements et les personnes ont marqué notre cheminement</a:t>
            </a:r>
          </a:p>
          <a:p>
            <a:r>
              <a:rPr lang="fr-FR" sz="2800" dirty="0" smtClean="0"/>
              <a:t>Chacun a une manière de percevoir le défi de l’évangélisation et d’entrer en relation avec l’autre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fr-FR" sz="3600" b="1" dirty="0" smtClean="0">
                <a:solidFill>
                  <a:schemeClr val="accent2">
                    <a:lumMod val="75000"/>
                  </a:schemeClr>
                </a:solidFill>
              </a:rPr>
              <a:t>L’évangélisation passe par la relation</a:t>
            </a:r>
            <a:endParaRPr lang="fr-FR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3886200"/>
          </a:xfrm>
        </p:spPr>
        <p:txBody>
          <a:bodyPr>
            <a:normAutofit fontScale="92500"/>
          </a:bodyPr>
          <a:lstStyle/>
          <a:p>
            <a:r>
              <a:rPr lang="fr-FR" dirty="0" smtClean="0"/>
              <a:t>Toutes les approches relationnelles sont complémentaires mais diversement fructueuses en fonction de l’adéquation entre : </a:t>
            </a:r>
          </a:p>
          <a:p>
            <a:pPr lvl="1"/>
            <a:r>
              <a:rPr lang="fr-FR" dirty="0" smtClean="0"/>
              <a:t>le mode de pêche</a:t>
            </a:r>
          </a:p>
          <a:p>
            <a:pPr lvl="1"/>
            <a:r>
              <a:rPr lang="fr-FR" dirty="0" smtClean="0"/>
              <a:t>ce que nous sommes </a:t>
            </a:r>
          </a:p>
          <a:p>
            <a:pPr lvl="1"/>
            <a:r>
              <a:rPr lang="fr-FR" dirty="0" smtClean="0"/>
              <a:t>ce qui nous est donné par l’Esprit</a:t>
            </a:r>
          </a:p>
          <a:p>
            <a:pPr lvl="1"/>
            <a:r>
              <a:rPr lang="fr-FR" dirty="0" smtClean="0"/>
              <a:t>le contexte</a:t>
            </a:r>
          </a:p>
          <a:p>
            <a:pPr lvl="1"/>
            <a:r>
              <a:rPr lang="fr-FR" dirty="0" smtClean="0"/>
              <a:t>notre personnalité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2800" b="1" dirty="0" smtClean="0">
                <a:solidFill>
                  <a:schemeClr val="accent2">
                    <a:lumMod val="75000"/>
                  </a:schemeClr>
                </a:solidFill>
              </a:rPr>
              <a:t>C</a:t>
            </a:r>
            <a:r>
              <a:rPr lang="fr-FR" sz="2800" b="1" dirty="0" smtClean="0">
                <a:solidFill>
                  <a:schemeClr val="accent2">
                    <a:lumMod val="75000"/>
                  </a:schemeClr>
                </a:solidFill>
              </a:rPr>
              <a:t>omment je vois la </a:t>
            </a:r>
            <a:r>
              <a:rPr lang="fr-FR" sz="2800" b="1" dirty="0" smtClean="0">
                <a:solidFill>
                  <a:schemeClr val="accent2">
                    <a:lumMod val="75000"/>
                  </a:schemeClr>
                </a:solidFill>
              </a:rPr>
              <a:t>place de la relation dans l’évangélisation </a:t>
            </a:r>
            <a:r>
              <a:rPr lang="fr-FR" sz="2800" b="1" dirty="0" smtClean="0">
                <a:solidFill>
                  <a:schemeClr val="accent2">
                    <a:lumMod val="75000"/>
                  </a:schemeClr>
                </a:solidFill>
              </a:rPr>
              <a:t>? (m perception)</a:t>
            </a:r>
            <a:r>
              <a:rPr lang="fr-FR" sz="3600" dirty="0" smtClean="0"/>
              <a:t/>
            </a:r>
            <a:br>
              <a:rPr lang="fr-FR" sz="3600" dirty="0" smtClean="0"/>
            </a:b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fr-FR" sz="2400" dirty="0" smtClean="0"/>
              <a:t>Quand j’entends le mot évangélisation je pense à quoi, je vois quoi ?  </a:t>
            </a:r>
          </a:p>
          <a:p>
            <a:endParaRPr lang="fr-FR" sz="2400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xmlns:mv="urn:schemas-microsoft-com:mac:vml" xmlns:mc="http://schemas.openxmlformats.org/markup-compatibility/2006" val="2418168704"/>
              </p:ext>
            </p:extLst>
          </p:nvPr>
        </p:nvGraphicFramePr>
        <p:xfrm>
          <a:off x="1043608" y="1916832"/>
          <a:ext cx="7560840" cy="4075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2368"/>
                <a:gridCol w="4248472"/>
              </a:tblGrid>
              <a:tr h="4075544">
                <a:tc>
                  <a:txBody>
                    <a:bodyPr/>
                    <a:lstStyle/>
                    <a:p>
                      <a:pPr marL="534988" lvl="2" indent="-352425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Du porte-à-porte</a:t>
                      </a:r>
                    </a:p>
                    <a:p>
                      <a:pPr marL="534988" lvl="2" indent="-352425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Une prédication</a:t>
                      </a:r>
                    </a:p>
                    <a:p>
                      <a:pPr marL="534988" lvl="2" indent="-352425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Un groupe de prière</a:t>
                      </a:r>
                    </a:p>
                    <a:p>
                      <a:pPr marL="534988" lvl="2" indent="-352425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Une discussion</a:t>
                      </a:r>
                    </a:p>
                    <a:p>
                      <a:pPr marL="534988" lvl="2" indent="-352425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Une messe</a:t>
                      </a:r>
                    </a:p>
                    <a:p>
                      <a:pPr marL="534988" lvl="2" indent="-352425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Une veillée d’adoration</a:t>
                      </a:r>
                    </a:p>
                    <a:p>
                      <a:pPr marL="534988" lvl="2" indent="-352425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Un chapelet animé</a:t>
                      </a:r>
                    </a:p>
                    <a:p>
                      <a:pPr marL="534988" lvl="2" indent="-352425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Un cours Alpha</a:t>
                      </a:r>
                    </a:p>
                    <a:p>
                      <a:pPr marL="534988" lvl="2" indent="-352425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Les JMJ</a:t>
                      </a:r>
                    </a:p>
                    <a:p>
                      <a:pPr marL="534988" lvl="2" indent="-352425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Autre …</a:t>
                      </a:r>
                      <a:endParaRPr lang="fr-FR" sz="2000" u="none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Une</a:t>
                      </a:r>
                      <a:r>
                        <a:rPr lang="fr-FR" sz="2000" baseline="0" dirty="0" smtClean="0"/>
                        <a:t> </a:t>
                      </a:r>
                      <a:r>
                        <a:rPr lang="fr-FR" sz="2000" dirty="0" smtClean="0"/>
                        <a:t>évangélisation de rue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Une action caritative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Une conférence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Une rencontre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Un événement</a:t>
                      </a:r>
                      <a:r>
                        <a:rPr lang="fr-FR" sz="2000" baseline="0" dirty="0" smtClean="0"/>
                        <a:t> type concert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baseline="0" dirty="0" smtClean="0"/>
                        <a:t>Un </a:t>
                      </a:r>
                      <a:r>
                        <a:rPr lang="fr-FR" sz="2000" baseline="0" dirty="0" err="1" smtClean="0"/>
                        <a:t>WE</a:t>
                      </a:r>
                      <a:r>
                        <a:rPr lang="fr-FR" sz="2000" baseline="0" dirty="0" smtClean="0"/>
                        <a:t> avec une communauté 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baseline="0" dirty="0" smtClean="0"/>
                        <a:t>Une invitation à la maison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baseline="0" dirty="0" smtClean="0"/>
                        <a:t>Une session d’été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u="none" baseline="0" dirty="0" smtClean="0"/>
                        <a:t>Une église ouverte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endParaRPr lang="fr-FR" sz="2000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b="1" dirty="0" smtClean="0">
                <a:solidFill>
                  <a:schemeClr val="accent2">
                    <a:lumMod val="75000"/>
                  </a:schemeClr>
                </a:solidFill>
              </a:rPr>
              <a:t>Comment je vois la </a:t>
            </a:r>
            <a:r>
              <a:rPr lang="fr-FR" sz="2800" b="1" dirty="0">
                <a:solidFill>
                  <a:schemeClr val="accent2">
                    <a:lumMod val="75000"/>
                  </a:schemeClr>
                </a:solidFill>
              </a:rPr>
              <a:t>place de la relation dans l’évangélisation </a:t>
            </a:r>
            <a:r>
              <a:rPr lang="fr-FR" sz="2800" b="1" dirty="0" smtClean="0">
                <a:solidFill>
                  <a:schemeClr val="accent2">
                    <a:lumMod val="75000"/>
                  </a:schemeClr>
                </a:solidFill>
              </a:rPr>
              <a:t>? (ma perception)</a:t>
            </a:r>
            <a:endParaRPr lang="fr-FR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pPr marL="444500" indent="-444500">
              <a:buNone/>
            </a:pPr>
            <a:r>
              <a:rPr lang="fr-FR" sz="2800" dirty="0" smtClean="0"/>
              <a:t>2.	</a:t>
            </a:r>
            <a:r>
              <a:rPr lang="fr-FR" sz="2400" dirty="0" smtClean="0"/>
              <a:t>Quand </a:t>
            </a:r>
            <a:r>
              <a:rPr lang="fr-FR" sz="2400" dirty="0"/>
              <a:t>je pense à mon propre </a:t>
            </a:r>
            <a:r>
              <a:rPr lang="fr-FR" sz="2400" dirty="0" smtClean="0"/>
              <a:t>cheminement : avec qui ai-je vécu une rencontre déterminante pour </a:t>
            </a:r>
            <a:r>
              <a:rPr lang="fr-FR" sz="2400" dirty="0"/>
              <a:t>m’amener à </a:t>
            </a:r>
            <a:r>
              <a:rPr lang="fr-FR" sz="2400" dirty="0" smtClean="0"/>
              <a:t>accueillir le </a:t>
            </a:r>
            <a:r>
              <a:rPr lang="fr-FR" sz="2400" dirty="0"/>
              <a:t>Christ </a:t>
            </a:r>
            <a:r>
              <a:rPr lang="fr-FR" sz="2800" dirty="0" smtClean="0"/>
              <a:t>?</a:t>
            </a:r>
            <a:endParaRPr lang="fr-FR" sz="2800" dirty="0"/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xmlns:mv="urn:schemas-microsoft-com:mac:vml" xmlns:mc="http://schemas.openxmlformats.org/markup-compatibility/2006" val="850096406"/>
              </p:ext>
            </p:extLst>
          </p:nvPr>
        </p:nvGraphicFramePr>
        <p:xfrm>
          <a:off x="611560" y="2924944"/>
          <a:ext cx="7992888" cy="3122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7803"/>
                <a:gridCol w="4675085"/>
              </a:tblGrid>
              <a:tr h="3122672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Un ami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Un curé, un aumônier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Un ou une religieuse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Un couple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Un camarade de classe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Un inconnu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Un grand</a:t>
                      </a:r>
                      <a:r>
                        <a:rPr lang="fr-FR" sz="2000" baseline="0" dirty="0" smtClean="0"/>
                        <a:t> témoin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baseline="0" dirty="0" smtClean="0"/>
                        <a:t>Un prédicateur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i="0" baseline="0" dirty="0" smtClean="0"/>
                        <a:t>Un voisin</a:t>
                      </a:r>
                      <a:endParaRPr lang="fr-FR" sz="2000" i="0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Un membre de ma famille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Un enfant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Une</a:t>
                      </a:r>
                      <a:r>
                        <a:rPr lang="fr-FR" sz="2000" baseline="0" dirty="0" smtClean="0"/>
                        <a:t> personne handicapée</a:t>
                      </a:r>
                      <a:endParaRPr lang="fr-FR" sz="2000" dirty="0" smtClean="0"/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Un collègue de travail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Un évangélisateur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Un moine 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Un membre</a:t>
                      </a:r>
                      <a:r>
                        <a:rPr lang="fr-FR" sz="2000" baseline="0" dirty="0" smtClean="0"/>
                        <a:t> d’une</a:t>
                      </a:r>
                      <a:r>
                        <a:rPr lang="fr-FR" sz="2000" dirty="0" smtClean="0"/>
                        <a:t> communauté nouvelle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Un</a:t>
                      </a:r>
                      <a:r>
                        <a:rPr lang="fr-FR" sz="2000" baseline="0" dirty="0" smtClean="0"/>
                        <a:t> prêtre, un évêque, un pape…</a:t>
                      </a:r>
                      <a:endParaRPr lang="fr-FR" sz="2000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b="1" dirty="0" smtClean="0">
                <a:solidFill>
                  <a:schemeClr val="accent2">
                    <a:lumMod val="75000"/>
                  </a:schemeClr>
                </a:solidFill>
              </a:rPr>
              <a:t>Comment je </a:t>
            </a:r>
            <a:r>
              <a:rPr lang="fr-FR" sz="2800" b="1" dirty="0" err="1" smtClean="0">
                <a:solidFill>
                  <a:schemeClr val="accent2">
                    <a:lumMod val="75000"/>
                  </a:schemeClr>
                </a:solidFill>
              </a:rPr>
              <a:t>voisla</a:t>
            </a:r>
            <a:r>
              <a:rPr lang="fr-FR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FR" sz="2800" b="1" dirty="0">
                <a:solidFill>
                  <a:schemeClr val="accent2">
                    <a:lumMod val="75000"/>
                  </a:schemeClr>
                </a:solidFill>
              </a:rPr>
              <a:t>place de la relation dans l’évangélisation </a:t>
            </a:r>
            <a:r>
              <a:rPr lang="fr-FR" sz="2800" b="1" dirty="0" smtClean="0">
                <a:solidFill>
                  <a:schemeClr val="accent2">
                    <a:lumMod val="75000"/>
                  </a:schemeClr>
                </a:solidFill>
              </a:rPr>
              <a:t>? (ma perception)</a:t>
            </a:r>
            <a:endParaRPr lang="fr-FR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125" indent="-365125">
              <a:buNone/>
            </a:pPr>
            <a:r>
              <a:rPr lang="fr-FR" sz="2800" dirty="0" smtClean="0"/>
              <a:t>3.	</a:t>
            </a:r>
            <a:r>
              <a:rPr lang="fr-FR" sz="2400" dirty="0" smtClean="0"/>
              <a:t>Quels sentiments m’ont le plus touché dans ma relation avec cette (ces) personne(s) ?</a:t>
            </a:r>
            <a:endParaRPr lang="fr-FR" sz="2400" dirty="0"/>
          </a:p>
          <a:p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xmlns:mv="urn:schemas-microsoft-com:mac:vml" xmlns:mc="http://schemas.openxmlformats.org/markup-compatibility/2006" val="4276824257"/>
              </p:ext>
            </p:extLst>
          </p:nvPr>
        </p:nvGraphicFramePr>
        <p:xfrm>
          <a:off x="1331640" y="2852936"/>
          <a:ext cx="6096000" cy="2952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2952328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Amour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Tendresse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Affection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Joie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Dialogue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Partage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Ecoute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Enthousiasme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Autre : …….</a:t>
                      </a:r>
                      <a:endParaRPr lang="fr-FR" sz="2000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Paix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Amitié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Respect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Sortir</a:t>
                      </a:r>
                      <a:r>
                        <a:rPr lang="fr-FR" sz="2000" baseline="0" dirty="0" smtClean="0"/>
                        <a:t> de l’isolement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baseline="0" dirty="0" smtClean="0"/>
                        <a:t>Entraide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baseline="0" dirty="0" smtClean="0"/>
                        <a:t>Liberté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baseline="0" dirty="0" smtClean="0"/>
                        <a:t>Espoir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baseline="0" dirty="0" smtClean="0"/>
                        <a:t>Défi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baseline="0" dirty="0" smtClean="0"/>
                        <a:t>Autre : ……</a:t>
                      </a:r>
                      <a:endParaRPr lang="fr-FR" sz="2000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b="1" dirty="0" smtClean="0">
                <a:solidFill>
                  <a:schemeClr val="accent2">
                    <a:lumMod val="75000"/>
                  </a:schemeClr>
                </a:solidFill>
              </a:rPr>
              <a:t>Comment je vois la </a:t>
            </a:r>
            <a:r>
              <a:rPr lang="fr-FR" sz="2800" b="1" dirty="0">
                <a:solidFill>
                  <a:schemeClr val="accent2">
                    <a:lumMod val="75000"/>
                  </a:schemeClr>
                </a:solidFill>
              </a:rPr>
              <a:t>place de la relation dans l’évangélisation </a:t>
            </a:r>
            <a:r>
              <a:rPr lang="fr-FR" sz="2800" b="1" dirty="0" smtClean="0">
                <a:solidFill>
                  <a:schemeClr val="accent2">
                    <a:lumMod val="75000"/>
                  </a:schemeClr>
                </a:solidFill>
              </a:rPr>
              <a:t>? (ma perception)</a:t>
            </a:r>
            <a:endParaRPr lang="fr-FR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4500" indent="-444500">
              <a:buNone/>
            </a:pPr>
            <a:r>
              <a:rPr lang="fr-FR" sz="2800" dirty="0" smtClean="0"/>
              <a:t>4. </a:t>
            </a:r>
            <a:r>
              <a:rPr lang="fr-FR" sz="2400" dirty="0" smtClean="0"/>
              <a:t>	Y a-t-il des sentiments négatifs qui m’ont rebuté quand certains ont cherché à « m’évangéliser » ?</a:t>
            </a:r>
            <a:endParaRPr lang="fr-FR" sz="2400" dirty="0"/>
          </a:p>
          <a:p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xmlns:mv="urn:schemas-microsoft-com:mac:vml" xmlns:mc="http://schemas.openxmlformats.org/markup-compatibility/2006" val="4142661675"/>
              </p:ext>
            </p:extLst>
          </p:nvPr>
        </p:nvGraphicFramePr>
        <p:xfrm>
          <a:off x="1115616" y="2564904"/>
          <a:ext cx="6912768" cy="3283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  <a:gridCol w="3456384"/>
              </a:tblGrid>
              <a:tr h="3283024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Pression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Intimidation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Chantage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Contrainte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Culpabilité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Hypocrisie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q"/>
                        <a:tabLst/>
                        <a:defRPr/>
                      </a:pPr>
                      <a:r>
                        <a:rPr lang="fr-FR" sz="2000" dirty="0" smtClean="0"/>
                        <a:t>Orgueil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q"/>
                        <a:tabLst/>
                        <a:defRPr/>
                      </a:pPr>
                      <a:r>
                        <a:rPr lang="fr-FR" sz="2000" baseline="0" dirty="0" smtClean="0"/>
                        <a:t>Confus</a:t>
                      </a:r>
                      <a:endParaRPr lang="fr-FR" sz="2000" dirty="0" smtClean="0"/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Autre : …….</a:t>
                      </a:r>
                      <a:endParaRPr lang="fr-FR" sz="2000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Persuasion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Manipulation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Arrogance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dirty="0" smtClean="0"/>
                        <a:t>Manque</a:t>
                      </a:r>
                      <a:r>
                        <a:rPr lang="fr-FR" sz="2000" baseline="0" dirty="0" smtClean="0"/>
                        <a:t> d’écoute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baseline="0" dirty="0" smtClean="0"/>
                        <a:t>Jugement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baseline="0" dirty="0" smtClean="0"/>
                        <a:t>Mensonge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baseline="0" dirty="0" smtClean="0"/>
                        <a:t>Dévalorisation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baseline="0" dirty="0" smtClean="0"/>
                        <a:t>Verbeux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fr-FR" sz="2000" baseline="0" dirty="0" smtClean="0"/>
                        <a:t>Naïf, bisounours</a:t>
                      </a:r>
                      <a:endParaRPr lang="fr-FR" sz="2000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56952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b="1" dirty="0" smtClean="0">
                <a:solidFill>
                  <a:srgbClr val="C00000"/>
                </a:solidFill>
              </a:rPr>
              <a:t>Quelle est ma perception du processus à l’évangélisation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84784"/>
            <a:ext cx="8435280" cy="464137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400" b="1" dirty="0" smtClean="0"/>
              <a:t>5.Comment s’est déroulé le processus qui m’a conduit au Christ ?</a:t>
            </a:r>
          </a:p>
          <a:p>
            <a:r>
              <a:rPr lang="fr-FR" sz="2000" dirty="0" smtClean="0"/>
              <a:t>Combien de fois ai-je entendu l’évangile ou la prédication chrétienne avant d’être touché profondément ?</a:t>
            </a:r>
          </a:p>
          <a:p>
            <a:r>
              <a:rPr lang="fr-FR" sz="2000" dirty="0" smtClean="0"/>
              <a:t>Mon adhésion au Christ a-t-elle été immédiate ou bien elle s’est produite par étapes ?</a:t>
            </a:r>
          </a:p>
          <a:p>
            <a:r>
              <a:rPr lang="fr-FR" sz="2000" dirty="0" smtClean="0"/>
              <a:t>Y a-t-il eu des pas en avant et des pas en arrière ?</a:t>
            </a:r>
          </a:p>
          <a:p>
            <a:r>
              <a:rPr lang="fr-FR" sz="2000" dirty="0" smtClean="0"/>
              <a:t>Combien de temps m’a-t-il fallu pour cela ?</a:t>
            </a:r>
          </a:p>
          <a:p>
            <a:r>
              <a:rPr lang="fr-FR" sz="2000" dirty="0" smtClean="0"/>
              <a:t>Combien d’approches (façons de faire) différentes ou des personnes différentes ont été nécessaires pour cela ?</a:t>
            </a:r>
            <a:endParaRPr lang="fr-FR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80120"/>
          </a:xfrm>
        </p:spPr>
        <p:txBody>
          <a:bodyPr>
            <a:noAutofit/>
          </a:bodyPr>
          <a:lstStyle/>
          <a:p>
            <a:pPr algn="l"/>
            <a:r>
              <a:rPr lang="fr-FR" sz="3200" dirty="0" smtClean="0">
                <a:solidFill>
                  <a:schemeClr val="accent2">
                    <a:lumMod val="75000"/>
                  </a:schemeClr>
                </a:solidFill>
              </a:rPr>
              <a:t>En conclusion. Il est important de retenir que :</a:t>
            </a:r>
            <a:endParaRPr lang="fr-FR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75448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fr-FR" sz="2400" dirty="0" smtClean="0"/>
              <a:t>Les </a:t>
            </a:r>
            <a:r>
              <a:rPr lang="fr-FR" sz="2400" dirty="0" smtClean="0"/>
              <a:t>meilleurs évangélisateurs sont des personnes ordinaires</a:t>
            </a:r>
          </a:p>
          <a:p>
            <a:pPr>
              <a:spcAft>
                <a:spcPts val="1200"/>
              </a:spcAft>
            </a:pPr>
            <a:r>
              <a:rPr lang="fr-FR" sz="2400" dirty="0" smtClean="0"/>
              <a:t>Les évangélisateurs ne doivent jamais oublier qu’ils ont été </a:t>
            </a:r>
            <a:r>
              <a:rPr lang="fr-FR" sz="2400" dirty="0" smtClean="0"/>
              <a:t>évangélisés</a:t>
            </a:r>
          </a:p>
          <a:p>
            <a:r>
              <a:rPr lang="fr-FR" sz="2400" dirty="0" smtClean="0"/>
              <a:t>Le processus de conversion :</a:t>
            </a:r>
          </a:p>
          <a:p>
            <a:pPr lvl="1"/>
            <a:r>
              <a:rPr lang="fr-FR" sz="2000" dirty="0" smtClean="0"/>
              <a:t>demande du temps</a:t>
            </a:r>
          </a:p>
          <a:p>
            <a:pPr lvl="1"/>
            <a:r>
              <a:rPr lang="fr-FR" sz="2000" dirty="0" smtClean="0"/>
              <a:t>requiert différentes personnes</a:t>
            </a:r>
          </a:p>
          <a:p>
            <a:pPr lvl="1"/>
            <a:r>
              <a:rPr lang="fr-FR" sz="2000" dirty="0" smtClean="0"/>
              <a:t>s’appuie sur différentes approches</a:t>
            </a:r>
          </a:p>
          <a:p>
            <a:pPr lvl="1">
              <a:spcAft>
                <a:spcPts val="1800"/>
              </a:spcAft>
            </a:pPr>
            <a:r>
              <a:rPr lang="fr-FR" sz="2000" dirty="0" smtClean="0"/>
              <a:t>demande de la persévérance</a:t>
            </a:r>
          </a:p>
          <a:p>
            <a:r>
              <a:rPr lang="fr-FR" sz="2400" dirty="0" smtClean="0"/>
              <a:t>Plusieurs « couches » successives sont nécessaires</a:t>
            </a:r>
          </a:p>
          <a:p>
            <a:pPr>
              <a:spcAft>
                <a:spcPts val="1200"/>
              </a:spcAft>
              <a:buNone/>
            </a:pPr>
            <a:endParaRPr lang="fr-F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>
                <a:solidFill>
                  <a:schemeClr val="accent2">
                    <a:lumMod val="75000"/>
                  </a:schemeClr>
                </a:solidFill>
              </a:rPr>
              <a:t>En conclusion. Il est important de retenir que</a:t>
            </a:r>
            <a:endParaRPr lang="fr-FR" sz="32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sz="2400" dirty="0" smtClean="0"/>
              <a:t>La conversion qui </a:t>
            </a:r>
            <a:r>
              <a:rPr lang="fr-FR" sz="2400" dirty="0" smtClean="0"/>
              <a:t>permet de </a:t>
            </a:r>
            <a:r>
              <a:rPr lang="fr-FR" sz="2400" dirty="0" smtClean="0"/>
              <a:t>s’engager à la suite </a:t>
            </a:r>
            <a:r>
              <a:rPr lang="fr-FR" sz="2400" dirty="0" smtClean="0"/>
              <a:t>du Christ se </a:t>
            </a:r>
            <a:r>
              <a:rPr lang="fr-FR" sz="2400" dirty="0" smtClean="0"/>
              <a:t>produit à l’issue </a:t>
            </a:r>
            <a:r>
              <a:rPr lang="fr-FR" sz="2400" dirty="0" smtClean="0"/>
              <a:t>de </a:t>
            </a:r>
            <a:r>
              <a:rPr lang="fr-FR" sz="2400" dirty="0" smtClean="0"/>
              <a:t>tout un processus, </a:t>
            </a:r>
            <a:r>
              <a:rPr lang="fr-FR" sz="2400" dirty="0" smtClean="0"/>
              <a:t>fait de </a:t>
            </a:r>
            <a:r>
              <a:rPr lang="fr-FR" sz="2400" dirty="0" smtClean="0"/>
              <a:t>rencontres </a:t>
            </a:r>
            <a:r>
              <a:rPr lang="fr-FR" sz="2400" dirty="0" smtClean="0"/>
              <a:t>intérieures  </a:t>
            </a:r>
            <a:r>
              <a:rPr lang="fr-FR" sz="2400" dirty="0" smtClean="0"/>
              <a:t>et extérieures</a:t>
            </a:r>
            <a:r>
              <a:rPr lang="fr-FR" sz="2400" dirty="0" smtClean="0"/>
              <a:t>…</a:t>
            </a:r>
          </a:p>
          <a:p>
            <a:pPr algn="just"/>
            <a:r>
              <a:rPr lang="fr-FR" sz="2400" dirty="0" smtClean="0"/>
              <a:t>La meilleure méthode d’évangélisation c’est :</a:t>
            </a:r>
          </a:p>
          <a:p>
            <a:pPr lvl="1" algn="just"/>
            <a:r>
              <a:rPr lang="fr-FR" sz="2000" dirty="0" smtClean="0"/>
              <a:t>Nous-mêmes,</a:t>
            </a:r>
          </a:p>
          <a:p>
            <a:pPr lvl="1" algn="just"/>
            <a:r>
              <a:rPr lang="fr-FR" sz="2000" dirty="0" smtClean="0"/>
              <a:t>Chacun</a:t>
            </a:r>
          </a:p>
          <a:p>
            <a:pPr lvl="1" algn="just"/>
            <a:r>
              <a:rPr lang="fr-FR" sz="2000" dirty="0" smtClean="0"/>
              <a:t>Notre personne</a:t>
            </a:r>
          </a:p>
          <a:p>
            <a:pPr lvl="1" algn="just"/>
            <a:r>
              <a:rPr lang="fr-FR" sz="2000" dirty="0" smtClean="0"/>
              <a:t>Notre personnalité</a:t>
            </a:r>
          </a:p>
          <a:p>
            <a:pPr lvl="1" algn="just">
              <a:buNone/>
            </a:pPr>
            <a:r>
              <a:rPr lang="fr-FR" sz="2400" dirty="0" smtClean="0"/>
              <a:t>Car, chacun est unique</a:t>
            </a:r>
          </a:p>
          <a:p>
            <a:pPr lvl="1" algn="just"/>
            <a:endParaRPr lang="fr-FR" sz="2000" dirty="0" smtClean="0"/>
          </a:p>
          <a:p>
            <a:pPr algn="just"/>
            <a:endParaRPr lang="fr-FR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Mé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</TotalTime>
  <Words>539</Words>
  <Application>Microsoft Office PowerPoint</Application>
  <PresentationFormat>Affichage à l'écran (4:3)</PresentationFormat>
  <Paragraphs>130</Paragraphs>
  <Slides>12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5" baseType="lpstr">
      <vt:lpstr>Thème Office</vt:lpstr>
      <vt:lpstr>Conception personnalisée</vt:lpstr>
      <vt:lpstr>Picture</vt:lpstr>
      <vt:lpstr>Diapositive 1</vt:lpstr>
      <vt:lpstr>Différents profils d’évangélisateurs Une seule mission : pêcher des âmes</vt:lpstr>
      <vt:lpstr>Différents profils d’évangélisateurs Une seule mission : pêcher des âmes</vt:lpstr>
      <vt:lpstr>L’évangélisation passe par la relation</vt:lpstr>
      <vt:lpstr>L’évangélisation passe par la relation</vt:lpstr>
      <vt:lpstr> Comment je vois la place de la relation dans l’évangélisation ? (m perception) </vt:lpstr>
      <vt:lpstr>Comment je vois la place de la relation dans l’évangélisation ? (ma perception)</vt:lpstr>
      <vt:lpstr>Comment je voisla place de la relation dans l’évangélisation ? (ma perception)</vt:lpstr>
      <vt:lpstr>Comment je vois la place de la relation dans l’évangélisation ? (ma perception)</vt:lpstr>
      <vt:lpstr>Quelle est ma perception du processus à l’évangélisation</vt:lpstr>
      <vt:lpstr>En conclusion. Il est important de retenir que :</vt:lpstr>
      <vt:lpstr>En conclusion. Il est important de retenir que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Laboris instrumentum</dc:title>
  <dc:creator>Junior</dc:creator>
  <cp:lastModifiedBy>mao</cp:lastModifiedBy>
  <cp:revision>55</cp:revision>
  <dcterms:created xsi:type="dcterms:W3CDTF">2015-01-23T18:43:10Z</dcterms:created>
  <dcterms:modified xsi:type="dcterms:W3CDTF">2016-11-04T11:17:04Z</dcterms:modified>
</cp:coreProperties>
</file>